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73" r:id="rId3"/>
    <p:sldId id="258" r:id="rId4"/>
    <p:sldId id="272" r:id="rId5"/>
    <p:sldId id="271" r:id="rId6"/>
    <p:sldId id="27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65" d="100"/>
          <a:sy n="65" d="100"/>
        </p:scale>
        <p:origin x="-432" y="-21"/>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2/1/2019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2/1/2019</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4CF99945-0A15-4715-AB6C-F5E56CF20F70}" type="datetimeFigureOut">
              <a:rPr lang="en-US"/>
              <a:pPr/>
              <a:t>2/1/2019</a:t>
            </a:fld>
            <a:endParaRPr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2/1/2019</a:t>
            </a:fld>
            <a:endParaRP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4CF99945-0A15-4715-AB6C-F5E56CF20F70}" type="datetimeFigureOut">
              <a:rPr lang="en-US"/>
              <a:t>2/1/2019</a:t>
            </a:fld>
            <a:endParaRP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CF99945-0A15-4715-AB6C-F5E56CF20F70}" type="datetimeFigureOut">
              <a:rPr lang="en-US"/>
              <a:t>2/1/2019</a:t>
            </a:fld>
            <a:endParaRP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CF99945-0A15-4715-AB6C-F5E56CF20F70}" type="datetimeFigureOut">
              <a:rPr lang="en-US"/>
              <a:t>2/1/2019</a:t>
            </a:fld>
            <a:endParaRP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4CF99945-0A15-4715-AB6C-F5E56CF20F70}" type="datetimeFigureOut">
              <a:rPr lang="en-US"/>
              <a:t>2/1/2019</a:t>
            </a:fld>
            <a:endParaRP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4CF99945-0A15-4715-AB6C-F5E56CF20F70}" type="datetimeFigureOut">
              <a:rPr lang="en-US"/>
              <a:t>2/1/2019</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dirty="0"/>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4CF99945-0A15-4715-AB6C-F5E56CF20F70}" type="datetimeFigureOut">
              <a:rPr lang="en-US"/>
              <a:t>2/1/2019</a:t>
            </a:fld>
            <a:endParaRP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dirty="0"/>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4CF99945-0A15-4715-AB6C-F5E56CF20F70}" type="datetimeFigureOut">
              <a:rPr lang="en-US"/>
              <a:t>2/1/2019</a:t>
            </a:fld>
            <a:endParaRP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4CF99945-0A15-4715-AB6C-F5E56CF20F70}" type="datetimeFigureOut">
              <a:rPr lang="en-US"/>
              <a:t>2/1/2019</a:t>
            </a:fld>
            <a:endParaRP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4CF99945-0A15-4715-AB6C-F5E56CF20F70}" type="datetimeFigureOut">
              <a:rPr lang="en-US"/>
              <a:pPr/>
              <a:t>2/1/2019</a:t>
            </a:fld>
            <a:endParaRPr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sp>
        <p:nvSpPr>
          <p:cNvPr id="7" name="Footer Placeholder 6"/>
          <p:cNvSpPr>
            <a:spLocks noGrp="1"/>
          </p:cNvSpPr>
          <p:nvPr>
            <p:ph type="ftr" sz="quarter" idx="11"/>
          </p:nvPr>
        </p:nvSpPr>
        <p:spPr/>
        <p:txBody>
          <a:bodyPr/>
          <a:lstStyle/>
          <a:p>
            <a:endParaRPr dirty="0"/>
          </a:p>
        </p:txBody>
      </p:sp>
      <p:sp>
        <p:nvSpPr>
          <p:cNvPr id="6" name="Date Placeholder 5"/>
          <p:cNvSpPr>
            <a:spLocks noGrp="1"/>
          </p:cNvSpPr>
          <p:nvPr>
            <p:ph type="dt" sz="half" idx="10"/>
          </p:nvPr>
        </p:nvSpPr>
        <p:spPr/>
        <p:txBody>
          <a:bodyPr/>
          <a:lstStyle/>
          <a:p>
            <a:fld id="{4CF99945-0A15-4715-AB6C-F5E56CF20F70}" type="datetimeFigureOut">
              <a:rPr lang="en-US"/>
              <a:pPr/>
              <a:t>2/1/2019</a:t>
            </a:fld>
            <a:endParaRPr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dirty="0"/>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2/1/2019</a:t>
            </a:fld>
            <a:endParaRPr 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cliang@ncat.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1123" y="643377"/>
            <a:ext cx="9087744" cy="3046988"/>
          </a:xfrm>
          <a:prstGeom prst="rect">
            <a:avLst/>
          </a:prstGeom>
          <a:noFill/>
        </p:spPr>
        <p:txBody>
          <a:bodyPr wrap="none" rtlCol="0">
            <a:spAutoFit/>
          </a:bodyPr>
          <a:lstStyle/>
          <a:p>
            <a:r>
              <a:rPr lang="en-US" sz="2400" b="1" dirty="0" smtClean="0"/>
              <a:t>Dr. Kathleen Liang</a:t>
            </a:r>
          </a:p>
          <a:p>
            <a:endParaRPr lang="en-US" sz="2400" b="1" dirty="0" smtClean="0"/>
          </a:p>
          <a:p>
            <a:r>
              <a:rPr lang="en-US" sz="2400" b="1" dirty="0" smtClean="0"/>
              <a:t>Kellogg Distinguished Professor of Sustainable Agriculture</a:t>
            </a:r>
          </a:p>
          <a:p>
            <a:r>
              <a:rPr lang="en-US" sz="2400" b="1" dirty="0" smtClean="0"/>
              <a:t>Director of Center for Environmental Farming Systems</a:t>
            </a:r>
          </a:p>
          <a:p>
            <a:r>
              <a:rPr lang="en-US" sz="2400" b="1" dirty="0" smtClean="0"/>
              <a:t>North Carolina A&amp;T State University</a:t>
            </a:r>
          </a:p>
          <a:p>
            <a:r>
              <a:rPr lang="en-US" sz="2400" b="1" dirty="0" smtClean="0"/>
              <a:t>Coltrane Hall, </a:t>
            </a:r>
            <a:r>
              <a:rPr lang="en-US" sz="2400" b="1" dirty="0" smtClean="0">
                <a:hlinkClick r:id="rId2"/>
              </a:rPr>
              <a:t>cliang@ncat.edu</a:t>
            </a:r>
            <a:r>
              <a:rPr lang="en-US" sz="2400" b="1" dirty="0" smtClean="0"/>
              <a:t>	336 285 4683</a:t>
            </a:r>
          </a:p>
          <a:p>
            <a:endParaRPr lang="en-US" sz="2400" b="1" dirty="0" smtClean="0"/>
          </a:p>
          <a:p>
            <a:pPr lvl="1"/>
            <a:endParaRPr lang="en-US" sz="2400" b="1"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6667" t="15384" r="17147" b="3989"/>
          <a:stretch/>
        </p:blipFill>
        <p:spPr bwMode="auto">
          <a:xfrm>
            <a:off x="179330" y="174567"/>
            <a:ext cx="5631266" cy="3500466"/>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6666" t="20228" r="17789" b="6837"/>
          <a:stretch/>
        </p:blipFill>
        <p:spPr bwMode="auto">
          <a:xfrm>
            <a:off x="5902036" y="2585258"/>
            <a:ext cx="6090286" cy="38360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086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41905" y="159027"/>
            <a:ext cx="11537343" cy="5557961"/>
          </a:xfrm>
        </p:spPr>
        <p:txBody>
          <a:bodyPr>
            <a:noAutofit/>
          </a:bodyPr>
          <a:lstStyle/>
          <a:p>
            <a:pPr marL="0" indent="0">
              <a:buNone/>
            </a:pPr>
            <a:r>
              <a:rPr lang="en-US" sz="3600" b="1" dirty="0" smtClean="0">
                <a:solidFill>
                  <a:srgbClr val="0070C0"/>
                </a:solidFill>
              </a:rPr>
              <a:t>Grants from USDA</a:t>
            </a:r>
            <a:r>
              <a:rPr lang="en-US" sz="3600" b="1" dirty="0">
                <a:solidFill>
                  <a:srgbClr val="0070C0"/>
                </a:solidFill>
              </a:rPr>
              <a:t>, NSF, Kellogg </a:t>
            </a:r>
            <a:r>
              <a:rPr lang="en-US" sz="3600" b="1" dirty="0" smtClean="0">
                <a:solidFill>
                  <a:srgbClr val="0070C0"/>
                </a:solidFill>
              </a:rPr>
              <a:t>Foundation</a:t>
            </a:r>
          </a:p>
          <a:p>
            <a:pPr marL="0" indent="0">
              <a:buNone/>
            </a:pPr>
            <a:r>
              <a:rPr lang="en-US" sz="2800" b="1" dirty="0" smtClean="0">
                <a:solidFill>
                  <a:srgbClr val="0070C0"/>
                </a:solidFill>
              </a:rPr>
              <a:t>Engineering, business, agronomy, horticulture, geomatics, geography, policy, computer sciences, cyber security, water and soil modeling </a:t>
            </a:r>
            <a:endParaRPr lang="en-US" sz="2800" b="1" dirty="0">
              <a:solidFill>
                <a:srgbClr val="0070C0"/>
              </a:solidFill>
            </a:endParaRPr>
          </a:p>
          <a:p>
            <a:pPr lvl="1"/>
            <a:r>
              <a:rPr lang="en-US" sz="3200" b="1" dirty="0">
                <a:solidFill>
                  <a:srgbClr val="FF0000"/>
                </a:solidFill>
              </a:rPr>
              <a:t>Long-term farm enterprise budget and financial analysis for mixed vegetable </a:t>
            </a:r>
            <a:r>
              <a:rPr lang="en-US" sz="3200" b="1" dirty="0" smtClean="0">
                <a:solidFill>
                  <a:srgbClr val="FF0000"/>
                </a:solidFill>
              </a:rPr>
              <a:t>production</a:t>
            </a:r>
          </a:p>
          <a:p>
            <a:pPr lvl="1"/>
            <a:r>
              <a:rPr lang="en-US" sz="3200" b="1" dirty="0" smtClean="0"/>
              <a:t>Food networks, multifunctional ag, and innovation</a:t>
            </a:r>
            <a:endParaRPr lang="en-US" sz="3200" b="1" dirty="0"/>
          </a:p>
          <a:p>
            <a:pPr lvl="1"/>
            <a:r>
              <a:rPr lang="en-US" sz="3200" b="1" dirty="0" smtClean="0"/>
              <a:t>Big Data intelligence, </a:t>
            </a:r>
            <a:r>
              <a:rPr lang="en-US" sz="3200" b="1" dirty="0"/>
              <a:t>regional and local price analysis, Integrated human and natural system modeling, beginning farm and rancher training</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41906" y="193431"/>
            <a:ext cx="10757854" cy="5523557"/>
          </a:xfrm>
        </p:spPr>
        <p:txBody>
          <a:bodyPr>
            <a:noAutofit/>
          </a:bodyPr>
          <a:lstStyle/>
          <a:p>
            <a:pPr lvl="1"/>
            <a:endParaRPr lang="en-US" sz="4800" b="1" dirty="0" smtClean="0"/>
          </a:p>
          <a:p>
            <a:endParaRPr lang="en-US" sz="5400" b="1" dirty="0" smtClean="0"/>
          </a:p>
        </p:txBody>
      </p:sp>
      <p:sp>
        <p:nvSpPr>
          <p:cNvPr id="2" name="Rectangle 1"/>
          <p:cNvSpPr/>
          <p:nvPr/>
        </p:nvSpPr>
        <p:spPr>
          <a:xfrm>
            <a:off x="731520" y="193431"/>
            <a:ext cx="10723418" cy="5417252"/>
          </a:xfrm>
          <a:prstGeom prst="rect">
            <a:avLst/>
          </a:prstGeom>
        </p:spPr>
        <p:txBody>
          <a:bodyPr wrap="square">
            <a:spAutoFit/>
          </a:bodyPr>
          <a:lstStyle/>
          <a:p>
            <a:pPr>
              <a:lnSpc>
                <a:spcPct val="107000"/>
              </a:lnSpc>
              <a:spcAft>
                <a:spcPts val="800"/>
              </a:spcAf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do you feel are “good” ground rules for working together when applying for a grant together of getting started on a new initiative or project?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Rules: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Get to know each other better before getting a team together – work style, personality, etc.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the RFP comes out, start identifying goals and objectives before contacting people.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Recruit key personnel first, then branch out to seek other collaborators if necessary – need track records with certain grants, publications, etc.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Establish and agree upon common rules to work together when writing the grant proposal to avoid confusion and miscommunication. Even if one grant is not successful, there are other opportunities to work together in the future. Keep up the relationships, and don’t burn the bridges.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14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35" y="232756"/>
            <a:ext cx="11247120" cy="5318123"/>
          </a:xfrm>
          <a:prstGeom prst="rect">
            <a:avLst/>
          </a:prstGeom>
        </p:spPr>
        <p:txBody>
          <a:bodyPr wrap="square">
            <a:spAutoFit/>
          </a:bodyPr>
          <a:lstStyle/>
          <a:p>
            <a:pPr>
              <a:lnSpc>
                <a:spcPct val="107000"/>
              </a:lnSpc>
              <a:spcAft>
                <a:spcPts val="800"/>
              </a:spcAft>
            </a:pPr>
            <a:r>
              <a:rPr lang="en-US" sz="2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What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have you learned from partnering with your colleague(s) at NC State? </a:t>
            </a:r>
            <a:endParaRPr lang="en-US" sz="2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US" sz="2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Positive: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Diversified profile of faculty and students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Shared resources and </a:t>
            </a:r>
            <a:r>
              <a:rPr lang="en-US" sz="28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intelligence</a:t>
            </a:r>
          </a:p>
          <a:p>
            <a:pPr marL="342900" marR="0" lvl="0" indent="-342900">
              <a:lnSpc>
                <a:spcPct val="107000"/>
              </a:lnSpc>
              <a:spcBef>
                <a:spcPts val="0"/>
              </a:spcBef>
              <a:spcAft>
                <a:spcPts val="800"/>
              </a:spcAft>
              <a:buFont typeface="Symbol" panose="05050102010706020507" pitchFamily="18"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Challenges: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Different administrative requirements and standards – proposal approval, individual’s participations, resource commitment, etc.</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Time to process paperwork – must start early!</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097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447" y="290945"/>
            <a:ext cx="8786553" cy="1841530"/>
          </a:xfrm>
          <a:prstGeom prst="rect">
            <a:avLst/>
          </a:prstGeom>
        </p:spPr>
        <p:txBody>
          <a:bodyPr wrap="square">
            <a:spAutoFit/>
          </a:bodyPr>
          <a:lstStyle/>
          <a:p>
            <a:pPr>
              <a:lnSpc>
                <a:spcPct val="107000"/>
              </a:lnSpc>
              <a:spcAft>
                <a:spcPts val="800"/>
              </a:spcAf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How have you or programming (or outreach) efforts benefitted from this partnership?</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 is very rewarding to get to know so many talented people across institutions, learn new things from others, learn about how to deal with challenges while working together, etc.</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57447" y="2763744"/>
            <a:ext cx="11205557" cy="3488134"/>
          </a:xfrm>
          <a:prstGeom prst="rect">
            <a:avLst/>
          </a:prstGeom>
        </p:spPr>
        <p:txBody>
          <a:bodyPr wrap="square">
            <a:spAutoFit/>
          </a:bodyPr>
          <a:lstStyle/>
          <a:p>
            <a:pPr>
              <a:lnSpc>
                <a:spcPct val="107000"/>
              </a:lnSpc>
              <a:spcAft>
                <a:spcPts val="800"/>
              </a:spcAf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opportunities do you see in the future to build upon this partnership?</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CEFS is a very well-established partnership in NC. We have great potential to evolve and to promote our work to support others in NC or beyond. </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We can build a stronger relationship with Cooperative </a:t>
            </a:r>
            <a:r>
              <a:rPr lang="en-US" sz="2000" dirty="0" smtClean="0">
                <a:latin typeface="Calibri" panose="020F0502020204030204" pitchFamily="34" charset="0"/>
                <a:ea typeface="Calibri" panose="020F0502020204030204" pitchFamily="34" charset="0"/>
                <a:cs typeface="Times New Roman" panose="02020603050405020304" pitchFamily="18" charset="0"/>
              </a:rPr>
              <a:t>Extension, industry partners, farmers, and NGOs in </a:t>
            </a:r>
            <a:r>
              <a:rPr lang="en-US" sz="2000" dirty="0">
                <a:latin typeface="Calibri" panose="020F0502020204030204" pitchFamily="34" charset="0"/>
                <a:ea typeface="Calibri" panose="020F0502020204030204" pitchFamily="34" charset="0"/>
                <a:cs typeface="Times New Roman" panose="02020603050405020304" pitchFamily="18" charset="0"/>
              </a:rPr>
              <a:t>conducting </a:t>
            </a:r>
            <a:r>
              <a:rPr lang="en-US" sz="2000" dirty="0" smtClean="0">
                <a:latin typeface="Calibri" panose="020F0502020204030204" pitchFamily="34" charset="0"/>
                <a:ea typeface="Calibri" panose="020F0502020204030204" pitchFamily="34" charset="0"/>
                <a:cs typeface="Times New Roman" panose="02020603050405020304" pitchFamily="18" charset="0"/>
              </a:rPr>
              <a:t>joint research and outreach activities for </a:t>
            </a:r>
            <a:r>
              <a:rPr lang="en-US" sz="2000" dirty="0">
                <a:latin typeface="Calibri" panose="020F0502020204030204" pitchFamily="34" charset="0"/>
                <a:ea typeface="Calibri" panose="020F0502020204030204" pitchFamily="34" charset="0"/>
                <a:cs typeface="Times New Roman" panose="02020603050405020304" pitchFamily="18" charset="0"/>
              </a:rPr>
              <a:t>training, and </a:t>
            </a:r>
            <a:r>
              <a:rPr lang="en-US" sz="2000" dirty="0" smtClean="0">
                <a:latin typeface="Calibri" panose="020F0502020204030204" pitchFamily="34" charset="0"/>
                <a:ea typeface="Calibri" panose="020F0502020204030204" pitchFamily="34" charset="0"/>
                <a:cs typeface="Times New Roman" panose="02020603050405020304" pitchFamily="18" charset="0"/>
              </a:rPr>
              <a:t>demonstration; </a:t>
            </a:r>
            <a:r>
              <a:rPr lang="en-US" sz="2000" dirty="0">
                <a:latin typeface="Calibri" panose="020F0502020204030204" pitchFamily="34" charset="0"/>
                <a:ea typeface="Calibri" panose="020F0502020204030204" pitchFamily="34" charset="0"/>
                <a:cs typeface="Times New Roman" panose="02020603050405020304" pitchFamily="18" charset="0"/>
              </a:rPr>
              <a:t>Share our knowledge with non-academic audience based on science-derived </a:t>
            </a:r>
            <a:r>
              <a:rPr lang="en-US" sz="2000" dirty="0" smtClean="0">
                <a:latin typeface="Calibri" panose="020F0502020204030204" pitchFamily="34" charset="0"/>
                <a:ea typeface="Calibri" panose="020F0502020204030204" pitchFamily="34" charset="0"/>
                <a:cs typeface="Times New Roman" panose="02020603050405020304" pitchFamily="18" charset="0"/>
              </a:rPr>
              <a:t>evidence; </a:t>
            </a:r>
            <a:r>
              <a:rPr lang="en-US" sz="2000" dirty="0">
                <a:latin typeface="Calibri" panose="020F0502020204030204" pitchFamily="34" charset="0"/>
                <a:ea typeface="Calibri" panose="020F0502020204030204" pitchFamily="34" charset="0"/>
                <a:cs typeface="Times New Roman" panose="02020603050405020304" pitchFamily="18" charset="0"/>
              </a:rPr>
              <a:t>Enhance our communication capacity to publish a wide variety of materials beyond journal articles.</a:t>
            </a:r>
          </a:p>
          <a:p>
            <a:pPr marL="342900" marR="0" lvl="0" indent="-342900">
              <a:lnSpc>
                <a:spcPct val="107000"/>
              </a:lnSpc>
              <a:spcBef>
                <a:spcPts val="0"/>
              </a:spcBef>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We need to continue partnership and support to each </a:t>
            </a:r>
            <a:r>
              <a:rPr lang="en-US" sz="2000" dirty="0" smtClean="0">
                <a:latin typeface="Calibri" panose="020F0502020204030204" pitchFamily="34" charset="0"/>
                <a:ea typeface="Calibri" panose="020F0502020204030204" pitchFamily="34" charset="0"/>
                <a:cs typeface="Times New Roman" panose="02020603050405020304" pitchFamily="18" charset="0"/>
              </a:rPr>
              <a:t>other. Make </a:t>
            </a:r>
            <a:r>
              <a:rPr lang="en-US" sz="2000" dirty="0">
                <a:latin typeface="Calibri" panose="020F0502020204030204" pitchFamily="34" charset="0"/>
                <a:ea typeface="Calibri" panose="020F0502020204030204" pitchFamily="34" charset="0"/>
                <a:cs typeface="Times New Roman" panose="02020603050405020304" pitchFamily="18" charset="0"/>
              </a:rPr>
              <a:t>sure NC State, NC A&amp;T, and NCDA are well-represented in each grant we apply for. Together, we can provide more benefits for our population and communities.</a:t>
            </a:r>
          </a:p>
        </p:txBody>
      </p:sp>
    </p:spTree>
    <p:extLst>
      <p:ext uri="{BB962C8B-B14F-4D97-AF65-F5344CB8AC3E}">
        <p14:creationId xmlns:p14="http://schemas.microsoft.com/office/powerpoint/2010/main" val="75327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themed presentation</Template>
  <TotalTime>65</TotalTime>
  <Words>444</Words>
  <Application>Microsoft Office PowerPoint</Application>
  <PresentationFormat>Custom</PresentationFormat>
  <Paragraphs>32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Nature Illustration 16x9</vt:lpstr>
      <vt:lpstr>PowerPoint Presentation</vt:lpstr>
      <vt:lpstr>PowerPoint Presentation</vt:lpstr>
      <vt:lpstr>PowerPoint Presentation</vt:lpstr>
      <vt:lpstr>PowerPoint Presentation</vt:lpstr>
      <vt:lpstr>PowerPoint Presentation</vt:lpstr>
      <vt:lpstr>PowerPoint Presentation</vt:lpstr>
    </vt:vector>
  </TitlesOfParts>
  <Company>North Carolina A&amp;T State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CEFS Update       North Carolina A&amp;T     State University</dc:title>
  <dc:creator>General. User</dc:creator>
  <cp:lastModifiedBy>Jacqueline Murphy Miller</cp:lastModifiedBy>
  <cp:revision>22</cp:revision>
  <dcterms:created xsi:type="dcterms:W3CDTF">2018-10-17T12:17:02Z</dcterms:created>
  <dcterms:modified xsi:type="dcterms:W3CDTF">2019-02-01T16:07:33Z</dcterms:modified>
</cp:coreProperties>
</file>