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13">
  <p:sldMasterIdLst>
    <p:sldMasterId id="2147483659" r:id="rId1"/>
  </p:sldMasterIdLst>
  <p:notesMasterIdLst>
    <p:notesMasterId r:id="rId13"/>
  </p:notesMasterIdLst>
  <p:sldIdLst>
    <p:sldId id="256" r:id="rId2"/>
    <p:sldId id="267" r:id="rId3"/>
    <p:sldId id="266" r:id="rId4"/>
    <p:sldId id="262" r:id="rId5"/>
    <p:sldId id="268" r:id="rId6"/>
    <p:sldId id="257" r:id="rId7"/>
    <p:sldId id="258" r:id="rId8"/>
    <p:sldId id="265" r:id="rId9"/>
    <p:sldId id="259" r:id="rId10"/>
    <p:sldId id="260" r:id="rId11"/>
    <p:sldId id="26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651" y="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6443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dca5e34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dca5e34b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285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dca5e34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dca5e34b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dca5e34b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dca5e34b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dca5e34b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dca5e34b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dca5e34b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dca5e34b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dca5e34b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dca5e34b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fliphtml5.com/nbdy/xwvn/" TargetMode="External"/><Relationship Id="rId2" Type="http://schemas.openxmlformats.org/officeDocument/2006/relationships/hyperlink" Target="https://www.ncat.edu/caes/cooperative-extension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.ncsu.edu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97536" y="2339974"/>
            <a:ext cx="8936736" cy="2585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Multi-Institutional Collaboration on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Grants and Contracts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Cathy J.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Johnson, Grant 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Administrator,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 Administrator/Office 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Sponsored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Programs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         DORED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N.C. A&amp;T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State University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Holly Lipkovich,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Director 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Research Administration,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of Agriculture &amp; Life Sciences, 	           N.C</a:t>
            </a:r>
            <a:r>
              <a:rPr lang="en" sz="1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State </a:t>
            </a:r>
            <a:r>
              <a:rPr lang="en" sz="18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</a:t>
            </a:r>
            <a:endParaRPr sz="1800"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3225" y="467850"/>
            <a:ext cx="3257550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3925" y="66175"/>
            <a:ext cx="4017674" cy="50126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772625" y="662250"/>
            <a:ext cx="1272900" cy="10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980000"/>
                </a:solidFill>
              </a:rPr>
              <a:t>NC State</a:t>
            </a:r>
            <a:endParaRPr sz="2000" dirty="0">
              <a:solidFill>
                <a:srgbClr val="98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LOI Example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74" y="152400"/>
            <a:ext cx="725805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What is Collaboration?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is a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mutually beneficial and well-defined relationship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entered into by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more organizations to achieve common goals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includes a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establish mutual relationships and goals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jointly developed structure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responsibility, mutual authority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 for success,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of resources and rewards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larger projects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only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collaborative grants.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 of investigators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diverse skills and knowledge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especially helpful for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of complex social problems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fosters shared recognition and accolades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/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52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319842"/>
            <a:ext cx="8520600" cy="1672808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Let’s examine </a:t>
            </a:r>
            <a:r>
              <a:rPr lang="en-US" sz="2800" b="1" dirty="0">
                <a:solidFill>
                  <a:srgbClr val="0070C0"/>
                </a:solidFill>
              </a:rPr>
              <a:t>interests and expertise </a:t>
            </a: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in </a:t>
            </a:r>
            <a:r>
              <a:rPr lang="en-US" sz="2800" b="1" dirty="0">
                <a:solidFill>
                  <a:srgbClr val="0070C0"/>
                </a:solidFill>
              </a:rPr>
              <a:t>specific </a:t>
            </a:r>
            <a:r>
              <a:rPr lang="en-US" sz="2800" b="1" dirty="0" smtClean="0">
                <a:solidFill>
                  <a:srgbClr val="0070C0"/>
                </a:solidFill>
              </a:rPr>
              <a:t>areas where 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collaborations may be possible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26049"/>
            <a:ext cx="8520600" cy="572700"/>
          </a:xfrm>
        </p:spPr>
        <p:txBody>
          <a:bodyPr/>
          <a:lstStyle/>
          <a:p>
            <a:pPr algn="ctr"/>
            <a:r>
              <a:rPr lang="en-US" dirty="0" smtClean="0"/>
              <a:t>Cooperative Extension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51389"/>
              </p:ext>
            </p:extLst>
          </p:nvPr>
        </p:nvGraphicFramePr>
        <p:xfrm>
          <a:off x="1182621" y="951211"/>
          <a:ext cx="7010402" cy="274657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05201">
                  <a:extLst>
                    <a:ext uri="{9D8B030D-6E8A-4147-A177-3AD203B41FA5}">
                      <a16:colId xmlns:a16="http://schemas.microsoft.com/office/drawing/2014/main" xmlns="" val="2466018207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xmlns="" val="2146180476"/>
                    </a:ext>
                  </a:extLst>
                </a:gridCol>
              </a:tblGrid>
              <a:tr h="31086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NC A&amp;T State University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318471"/>
                  </a:ext>
                </a:extLst>
              </a:tr>
              <a:tr h="17756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Strategic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Focus Areas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3415817"/>
                  </a:ext>
                </a:extLst>
              </a:tr>
              <a:tr h="177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Small-scale Agriculture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4-H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Youth Development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3144845"/>
                  </a:ext>
                </a:extLst>
              </a:tr>
              <a:tr h="3130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Natural Resource Sustainability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Agriculture &amp; Natural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Resources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4352250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Food Safety &amp; Security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Community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Rural Development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5889371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Nutrition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Chronic Disease Prevention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Family &amp; Consumer Sciences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1683053"/>
                  </a:ext>
                </a:extLst>
              </a:tr>
              <a:tr h="33799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Youth, Family and Community Well Being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8809780"/>
                  </a:ext>
                </a:extLst>
              </a:tr>
              <a:tr h="350944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https://www.ncat.edu/caes/cooperative-extension/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3"/>
                        </a:rPr>
                        <a:t>Cooperative Extension Strategic Plan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614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2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26049"/>
            <a:ext cx="8520600" cy="572700"/>
          </a:xfrm>
        </p:spPr>
        <p:txBody>
          <a:bodyPr/>
          <a:lstStyle/>
          <a:p>
            <a:pPr algn="ctr"/>
            <a:r>
              <a:rPr lang="en-US" dirty="0" smtClean="0"/>
              <a:t>Cooperative Extension – Topic Areas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7178"/>
              </p:ext>
            </p:extLst>
          </p:nvPr>
        </p:nvGraphicFramePr>
        <p:xfrm>
          <a:off x="707366" y="925125"/>
          <a:ext cx="7674636" cy="321978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837318">
                  <a:extLst>
                    <a:ext uri="{9D8B030D-6E8A-4147-A177-3AD203B41FA5}">
                      <a16:colId xmlns:a16="http://schemas.microsoft.com/office/drawing/2014/main" xmlns="" val="2259621705"/>
                    </a:ext>
                  </a:extLst>
                </a:gridCol>
                <a:gridCol w="3837318">
                  <a:extLst>
                    <a:ext uri="{9D8B030D-6E8A-4147-A177-3AD203B41FA5}">
                      <a16:colId xmlns:a16="http://schemas.microsoft.com/office/drawing/2014/main" xmlns="" val="1227319366"/>
                    </a:ext>
                  </a:extLst>
                </a:gridCol>
              </a:tblGrid>
              <a:tr h="35094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State University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318471"/>
                  </a:ext>
                </a:extLst>
              </a:tr>
              <a:tr h="31846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4-H Youth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Agriculture</a:t>
                      </a:r>
                      <a:r>
                        <a:rPr lang="en-US" baseline="0" dirty="0" smtClean="0"/>
                        <a:t> &amp; Food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3415817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 Agriculture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Forest Resources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4352250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Horticulture, Nursery &amp; Turf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5889371"/>
                  </a:ext>
                </a:extLst>
              </a:tr>
              <a:tr h="30195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&amp; Nutrition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Farm Health &amp; Safety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1683053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Field Crops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 Safety &amp; Processing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880978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 smtClean="0"/>
                        <a:t>Lawn</a:t>
                      </a:r>
                      <a:r>
                        <a:rPr lang="en-US" baseline="0" dirty="0" smtClean="0"/>
                        <a:t> &amp; Garden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Foods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3011569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Home &amp; Family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Pest</a:t>
                      </a:r>
                      <a:r>
                        <a:rPr lang="en-US" baseline="0" dirty="0" smtClean="0"/>
                        <a:t> Management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9963380"/>
                  </a:ext>
                </a:extLst>
              </a:tr>
              <a:tr h="278864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Specialty Crops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4528015"/>
                  </a:ext>
                </a:extLst>
              </a:tr>
              <a:tr h="350944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https://www.ces.ncsu.edu/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614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6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Key Items to Consider When Collaborating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 dirty="0">
                <a:solidFill>
                  <a:srgbClr val="0070C0"/>
                </a:solidFill>
              </a:rPr>
              <a:t>Plan ahead and communicate early</a:t>
            </a:r>
            <a:r>
              <a:rPr lang="en" dirty="0">
                <a:solidFill>
                  <a:srgbClr val="1155CC"/>
                </a:solidFill>
              </a:rPr>
              <a:t> </a:t>
            </a:r>
            <a:r>
              <a:rPr lang="en" dirty="0"/>
              <a:t>with your Colleagues at the other University,</a:t>
            </a:r>
            <a:r>
              <a:rPr lang="en" dirty="0">
                <a:solidFill>
                  <a:srgbClr val="4A86E8"/>
                </a:solidFill>
              </a:rPr>
              <a:t> </a:t>
            </a:r>
            <a:r>
              <a:rPr lang="en" i="1" dirty="0">
                <a:solidFill>
                  <a:srgbClr val="0070C0"/>
                </a:solidFill>
              </a:rPr>
              <a:t>including their departments and research offices</a:t>
            </a:r>
            <a:r>
              <a:rPr lang="en" dirty="0">
                <a:solidFill>
                  <a:srgbClr val="4A86E8"/>
                </a:solidFill>
              </a:rPr>
              <a:t>.</a:t>
            </a:r>
            <a:r>
              <a:rPr lang="en" dirty="0">
                <a:solidFill>
                  <a:srgbClr val="1C4587"/>
                </a:solidFill>
              </a:rPr>
              <a:t> </a:t>
            </a:r>
            <a:endParaRPr dirty="0">
              <a:solidFill>
                <a:srgbClr val="1C4587"/>
              </a:solidFill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Discuss </a:t>
            </a:r>
            <a:r>
              <a:rPr lang="en" i="1" dirty="0">
                <a:solidFill>
                  <a:srgbClr val="0070C0"/>
                </a:solidFill>
              </a:rPr>
              <a:t>who does what and how much effort </a:t>
            </a:r>
            <a:r>
              <a:rPr lang="en" dirty="0"/>
              <a:t>will be attributed to each item.</a:t>
            </a:r>
            <a:endParaRPr dirty="0"/>
          </a:p>
          <a:p>
            <a:pPr marL="457200" lvl="0" indent="-342900" algn="l" rtl="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Ensure your </a:t>
            </a:r>
            <a:r>
              <a:rPr lang="en" i="1" dirty="0">
                <a:solidFill>
                  <a:srgbClr val="0070C0"/>
                </a:solidFill>
              </a:rPr>
              <a:t>Biosketch and Current &amp; Pending Support</a:t>
            </a:r>
            <a:r>
              <a:rPr lang="en" dirty="0">
                <a:solidFill>
                  <a:srgbClr val="0070C0"/>
                </a:solidFill>
              </a:rPr>
              <a:t> </a:t>
            </a:r>
            <a:r>
              <a:rPr lang="en" dirty="0"/>
              <a:t>is up to date.</a:t>
            </a:r>
            <a:endParaRPr dirty="0"/>
          </a:p>
          <a:p>
            <a:pPr marL="457200" lvl="0" indent="-342900" algn="l" rtl="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Understand the University’s &amp; College’s </a:t>
            </a:r>
            <a:r>
              <a:rPr lang="en" i="1" dirty="0">
                <a:solidFill>
                  <a:srgbClr val="0070C0"/>
                </a:solidFill>
              </a:rPr>
              <a:t>internal timeline for submission</a:t>
            </a:r>
            <a:r>
              <a:rPr lang="en" dirty="0"/>
              <a:t>.</a:t>
            </a:r>
            <a:endParaRPr dirty="0"/>
          </a:p>
          <a:p>
            <a:pPr marL="457200" lvl="0" indent="-342900" algn="l" rtl="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ts val="1800"/>
              <a:buChar char="●"/>
            </a:pPr>
            <a:r>
              <a:rPr lang="en" i="1" dirty="0">
                <a:solidFill>
                  <a:srgbClr val="0070C0"/>
                </a:solidFill>
              </a:rPr>
              <a:t>Follow agreed upon timeline</a:t>
            </a:r>
            <a:r>
              <a:rPr lang="en" dirty="0"/>
              <a:t>; if items are late then it impacts the submission of the proposal.</a:t>
            </a:r>
            <a:endParaRPr dirty="0"/>
          </a:p>
          <a:p>
            <a:pPr marL="457200" lvl="0" indent="-342900" algn="l" rtl="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ts val="1800"/>
              <a:buChar char="●"/>
            </a:pPr>
            <a:r>
              <a:rPr lang="en" i="1" dirty="0">
                <a:solidFill>
                  <a:srgbClr val="0070C0"/>
                </a:solidFill>
              </a:rPr>
              <a:t>Understand the standard documents</a:t>
            </a:r>
            <a:r>
              <a:rPr lang="en" dirty="0">
                <a:solidFill>
                  <a:srgbClr val="0070C0"/>
                </a:solidFill>
              </a:rPr>
              <a:t> </a:t>
            </a:r>
            <a:r>
              <a:rPr lang="en" dirty="0"/>
              <a:t>required of subcontract sites.</a:t>
            </a:r>
            <a:endParaRPr dirty="0"/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C4587"/>
                </a:solidFill>
              </a:rPr>
              <a:t>NC A&amp;T </a:t>
            </a:r>
            <a:r>
              <a:rPr lang="en" dirty="0" smtClean="0">
                <a:solidFill>
                  <a:srgbClr val="1C4587"/>
                </a:solidFill>
              </a:rPr>
              <a:t>State - Standard </a:t>
            </a:r>
            <a:r>
              <a:rPr lang="en" dirty="0">
                <a:solidFill>
                  <a:srgbClr val="1C4587"/>
                </a:solidFill>
              </a:rPr>
              <a:t>Subcontract Documents</a:t>
            </a:r>
            <a:endParaRPr dirty="0">
              <a:solidFill>
                <a:srgbClr val="1C4587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1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	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Statement of Work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Budget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Narrative Budget Justification  </a:t>
            </a:r>
            <a:endParaRPr lang="en-US" sz="1400" dirty="0" smtClean="0">
              <a:latin typeface="+mn-lt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+mn-lt"/>
                <a:cs typeface="Times New Roman" panose="02020603050405020304" pitchFamily="18" charset="0"/>
              </a:rPr>
              <a:t>(if applicable, completed </a:t>
            </a:r>
            <a:r>
              <a:rPr lang="en-US" sz="1400" dirty="0" err="1" smtClean="0">
                <a:latin typeface="+mn-lt"/>
                <a:cs typeface="Times New Roman" panose="02020603050405020304" pitchFamily="18" charset="0"/>
              </a:rPr>
              <a:t>Subaward</a:t>
            </a:r>
            <a:r>
              <a:rPr lang="en-US" sz="1400" dirty="0" smtClean="0">
                <a:latin typeface="+mn-lt"/>
                <a:cs typeface="Times New Roman" panose="02020603050405020304" pitchFamily="18" charset="0"/>
              </a:rPr>
              <a:t> R&amp;R budget forms - </a:t>
            </a:r>
            <a:r>
              <a:rPr lang="en-US" sz="1400" dirty="0" err="1" smtClean="0">
                <a:latin typeface="+mn-lt"/>
                <a:cs typeface="Times New Roman" panose="02020603050405020304" pitchFamily="18" charset="0"/>
              </a:rPr>
              <a:t>Grants.Gov</a:t>
            </a:r>
            <a:r>
              <a:rPr lang="en-US" sz="140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en-US" sz="1400" dirty="0">
              <a:latin typeface="+mn-lt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en-US" sz="1400" dirty="0" err="1">
                <a:latin typeface="+mn-lt"/>
                <a:cs typeface="Times New Roman" panose="02020603050405020304" pitchFamily="18" charset="0"/>
              </a:rPr>
              <a:t>Biosketches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 of All Key Personnel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Current and Pending for Key Personnel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Conflict of Interest for Key Personnel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Copy of Institution’s Negotiated Indirect Rate and Benefits policy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Authorized Letter Of Support for Collaboration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	Completed and Signed </a:t>
            </a:r>
            <a:r>
              <a:rPr lang="en-US" sz="1400" dirty="0" err="1">
                <a:latin typeface="+mn-lt"/>
                <a:cs typeface="Times New Roman" panose="02020603050405020304" pitchFamily="18" charset="0"/>
              </a:rPr>
              <a:t>Subrecipient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 Monitoring Form (attached)</a:t>
            </a:r>
          </a:p>
          <a:p>
            <a:pPr marL="285750" lvl="0" indent="-285750">
              <a:spcAft>
                <a:spcPts val="1600"/>
              </a:spcAft>
              <a:buFont typeface="Wingdings" panose="05000000000000000000" pitchFamily="2" charset="2"/>
              <a:buChar char="ü"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45438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85650" y="445025"/>
            <a:ext cx="83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NC State Standard Subcontract Documents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85700" y="1133554"/>
            <a:ext cx="8346600" cy="3584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/>
              <a:t>Subrecipient Proposal Package must include the following:</a:t>
            </a:r>
            <a:endParaRPr sz="1500" dirty="0"/>
          </a:p>
          <a:p>
            <a:pPr marL="457200" lvl="0" indent="-342900" algn="l" rtl="0">
              <a:lnSpc>
                <a:spcPct val="170000"/>
              </a:lnSpc>
              <a:spcBef>
                <a:spcPts val="1600"/>
              </a:spcBef>
              <a:buSzPts val="1800"/>
              <a:buChar char="●"/>
            </a:pPr>
            <a:r>
              <a:rPr lang="en" sz="1400" dirty="0"/>
              <a:t>Signed Letter of Intent (LOI)</a:t>
            </a:r>
            <a:endParaRPr sz="1400" dirty="0"/>
          </a:p>
          <a:p>
            <a:pPr marL="457200" lvl="0" indent="-342900" algn="l" rtl="0">
              <a:lnSpc>
                <a:spcPct val="170000"/>
              </a:lnSpc>
              <a:spcBef>
                <a:spcPts val="1000"/>
              </a:spcBef>
              <a:buSzPts val="1800"/>
              <a:buChar char="●"/>
            </a:pPr>
            <a:r>
              <a:rPr lang="en" sz="1400" dirty="0"/>
              <a:t>Statement of Work detailing work to be performed by subrecipient</a:t>
            </a:r>
            <a:endParaRPr sz="1400" dirty="0"/>
          </a:p>
          <a:p>
            <a:pPr marL="457200" lvl="0" indent="-342900" algn="l" rtl="0">
              <a:lnSpc>
                <a:spcPct val="170000"/>
              </a:lnSpc>
              <a:spcBef>
                <a:spcPts val="1000"/>
              </a:spcBef>
              <a:buSzPts val="1800"/>
              <a:buChar char="●"/>
            </a:pPr>
            <a:r>
              <a:rPr lang="en" sz="1400" dirty="0"/>
              <a:t>Itemized Budget and Budget Justification</a:t>
            </a:r>
            <a:endParaRPr sz="1400" dirty="0"/>
          </a:p>
          <a:p>
            <a:pPr marL="457200" lvl="0" indent="-342900" algn="l" rtl="0">
              <a:lnSpc>
                <a:spcPct val="170000"/>
              </a:lnSpc>
              <a:spcBef>
                <a:spcPts val="1000"/>
              </a:spcBef>
              <a:buSzPts val="1800"/>
              <a:buChar char="●"/>
            </a:pPr>
            <a:r>
              <a:rPr lang="en" sz="1400" dirty="0"/>
              <a:t>Federally negotiated IDC Rate Agreement </a:t>
            </a:r>
            <a:endParaRPr sz="1400" dirty="0"/>
          </a:p>
          <a:p>
            <a:pPr marL="457200" lvl="0" indent="-342900" algn="l" rtl="0">
              <a:lnSpc>
                <a:spcPct val="170000"/>
              </a:lnSpc>
              <a:spcBef>
                <a:spcPts val="1000"/>
              </a:spcBef>
              <a:buSzPts val="1800"/>
              <a:buChar char="●"/>
            </a:pPr>
            <a:r>
              <a:rPr lang="en" sz="1400" dirty="0"/>
              <a:t>CV for Key Personnel (Biosketch)</a:t>
            </a:r>
            <a:endParaRPr sz="1400" dirty="0"/>
          </a:p>
          <a:p>
            <a:pPr marL="457200" lvl="0" indent="-342900" algn="l" rtl="0">
              <a:lnSpc>
                <a:spcPct val="170000"/>
              </a:lnSpc>
              <a:spcBef>
                <a:spcPts val="1000"/>
              </a:spcBef>
              <a:buSzPts val="1800"/>
              <a:buChar char="●"/>
            </a:pPr>
            <a:r>
              <a:rPr lang="en" sz="1400" dirty="0"/>
              <a:t>Current &amp; Pending </a:t>
            </a:r>
            <a:r>
              <a:rPr lang="en" sz="1400" dirty="0" smtClean="0"/>
              <a:t>Support</a:t>
            </a:r>
          </a:p>
          <a:p>
            <a:pPr marL="457200" lvl="0" indent="-342900" algn="l" rtl="0">
              <a:lnSpc>
                <a:spcPct val="170000"/>
              </a:lnSpc>
              <a:spcBef>
                <a:spcPts val="1000"/>
              </a:spcBef>
              <a:buSzPts val="1800"/>
              <a:buChar char="●"/>
            </a:pPr>
            <a:r>
              <a:rPr lang="en" sz="1400" dirty="0" smtClean="0"/>
              <a:t>For USDA Proposals: Conflict of Interest Form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394</Words>
  <Application>Microsoft Office PowerPoint</Application>
  <PresentationFormat>On-screen Show (16:9)</PresentationFormat>
  <Paragraphs>92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PowerPoint Presentation</vt:lpstr>
      <vt:lpstr>What is Collaboration?</vt:lpstr>
      <vt:lpstr>Let’s examine interests and expertise  in specific areas where  collaborations may be possible</vt:lpstr>
      <vt:lpstr>Cooperative Extension </vt:lpstr>
      <vt:lpstr>Cooperative Extension – Topic Areas </vt:lpstr>
      <vt:lpstr>Key Items to Consider When Collaborating</vt:lpstr>
      <vt:lpstr>NC A&amp;T State - Standard Subcontract Documents</vt:lpstr>
      <vt:lpstr>PowerPoint Presentation</vt:lpstr>
      <vt:lpstr>NC State Standard Subcontract Documents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Jones</dc:creator>
  <cp:lastModifiedBy>Jacqueline Murphy Miller</cp:lastModifiedBy>
  <cp:revision>20</cp:revision>
  <dcterms:modified xsi:type="dcterms:W3CDTF">2019-02-01T16:09:05Z</dcterms:modified>
</cp:coreProperties>
</file>